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8" r:id="rId4"/>
    <p:sldId id="261" r:id="rId5"/>
    <p:sldId id="265" r:id="rId6"/>
    <p:sldId id="266" r:id="rId7"/>
    <p:sldId id="271" r:id="rId8"/>
    <p:sldId id="264" r:id="rId9"/>
    <p:sldId id="257" r:id="rId10"/>
    <p:sldId id="262" r:id="rId11"/>
    <p:sldId id="268" r:id="rId12"/>
    <p:sldId id="269" r:id="rId13"/>
    <p:sldId id="270" r:id="rId14"/>
    <p:sldId id="267" r:id="rId15"/>
    <p:sldId id="259" r:id="rId16"/>
    <p:sldId id="260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15"/>
  </p:normalViewPr>
  <p:slideViewPr>
    <p:cSldViewPr snapToGrid="0" snapToObjects="1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E8D96A-3D16-DD4A-B6E2-9098884A3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D56ECAF-8921-B845-B7C3-B4B90F881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DB3977-B147-AF42-A7C7-CE39F140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BF663B-88D5-2146-BD86-148B14BA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CB9026-A6A0-D145-9EC5-610464A6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22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16FD5E-445E-F242-9585-292ED3BC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D09088-C3CB-344C-B075-EA18E42F8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2FC6214-8F5B-B24F-890B-CFCC27F3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A19E59-61B6-2646-90FE-79CC9372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056E73-791E-BF4F-BDDC-BAD4AFE0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29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CA90E7-0452-9047-983D-B27488260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266C45-49D3-3946-857E-3CEEF2A6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3403A7-EFCC-944A-81FF-8B0BDBA55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6CD2BF-76B4-AE47-B394-6BB187AE4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44EEB2-9CBB-5949-AE1D-B3562AAF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76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D7FA2-E5FA-0A48-A93B-8218E6E7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9BC4A3-EED3-8F47-8A1B-FD554622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A4F11A-8D91-974D-9D12-D61A3F707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E8F810-93CB-7E47-8968-6FAC6ECC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8CB40B-C752-D746-97C6-3AD36F5E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435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346ACA-7D18-104F-A152-E4831518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6FE1A72-0EC9-2E4D-9A4F-AC4C185D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D65F50-DFEC-6443-A0E2-D7D01247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C7CF24-BFC8-954C-8D5F-900CB8FD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2698B8-033C-7A46-BDA5-9DCF1403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71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692AC3-12A3-1944-87BC-FA7F8D6C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3460E0-81F5-0F48-A125-2EAF74BBB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657BFCE-D937-034C-AC73-5F8EC63AA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C90D83-8339-F543-8C64-88CF54F4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7CC332-768C-9F4C-BBC6-9741F317D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B7EA5E-54DA-E946-98C3-2409FF4B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36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E2B80-AC58-D547-A8B3-D8E9FBA7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822E3C-7C0C-FC4D-A74D-A80C4E5A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FE4035-3837-824F-BD16-878E6E851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ED821B-32FA-5A4E-ADBE-0D1E5E579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963C0DD-0B05-044E-9152-6E5CD9C41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9211869-87E6-AA49-8A11-66583A84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55F42E-F0D8-2749-AC93-D8471338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75D7432-F088-A449-BCAE-0D84A7F4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39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F270BF-2A96-1743-B81D-E4C709CE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9EA862E-D250-354F-8CEC-51644645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785A5E4-7EBD-8041-A1EF-CE4246FF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86DD60E-377F-714A-A7D5-3ED26073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639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6D815F9-B529-434F-A4A6-8A57EFD7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FF93F18-8F90-E145-9878-CD7D2D4F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AA6508-B100-3445-A7E2-F02B6859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97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A75E3-C089-534E-9267-661DD228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487DE1-1BF7-6E4A-B27E-9F2F885A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DE844C-3868-114D-B40A-68E1AFB8B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CEF8A8-9A24-2049-82F7-47C1847B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C7AF7E-4AF7-2A44-91ED-758736D1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A1EB14-4785-CF4C-920A-DF71B524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86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48180D-0727-184F-B44C-00A717D60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1142334-D03A-BA43-B751-10EE0D6A3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0CEA31-C2C4-1449-A9F7-66379A7A4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78E0D18-C38F-AE4C-990F-C516BA2C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132909-B82B-3A41-A654-42C25A90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474EAF-EF99-794F-A871-C25357E3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385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BFBB8B4-94CE-5544-8FC0-059A60E8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73DCC6-C125-A44F-8282-AB769B4EA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04E667-84F5-F64A-9157-367F2646E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E3409-0CD7-6947-90C5-A4F3648BCEFF}" type="datetimeFigureOut">
              <a:rPr kumimoji="1" lang="ja-JP" altLang="en-US" smtClean="0"/>
              <a:t>2021/7/12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6897DC-36B1-3A44-8BCA-881A78C37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67E780-F20E-1340-B06D-ED7BAB30B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47C29-5536-DD4A-ADAE-FF0A0EFB42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43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A32FF6-7C72-0B41-B41A-3C0CE22DC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修論図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1F5B01-B435-204E-B62D-646440A24A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47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4" y="5271203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クリプトサイトではない凹みと予測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1JWPA 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</a:t>
            </a:r>
            <a:r>
              <a:rPr lang="en-US" altLang="ja-JP" sz="2000" dirty="0"/>
              <a:t>1JWPA </a:t>
            </a:r>
            <a:r>
              <a:rPr lang="ja-JP" altLang="en-US" sz="2000"/>
              <a:t>、リガンド</a:t>
            </a:r>
            <a:r>
              <a:rPr lang="en-US" altLang="ja-JP" sz="2000" dirty="0"/>
              <a:t>: CBT 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pic>
        <p:nvPicPr>
          <p:cNvPr id="14" name="図 13" descr="グリーン, 食品, ケーキ, 光 が含まれている画像&#10;&#10;自動的に生成された説明">
            <a:extLst>
              <a:ext uri="{FF2B5EF4-FFF2-40B4-BE49-F238E27FC236}">
                <a16:creationId xmlns:a16="http://schemas.microsoft.com/office/drawing/2014/main" id="{EE1F3CFF-551B-A246-8F09-B650EBA5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4" y="2145131"/>
            <a:ext cx="3544162" cy="2878982"/>
          </a:xfrm>
          <a:prstGeom prst="rect">
            <a:avLst/>
          </a:prstGeom>
        </p:spPr>
      </p:pic>
      <p:pic>
        <p:nvPicPr>
          <p:cNvPr id="16" name="図 15" descr="屋内, テーブル, 形, 探す が含まれている画像&#10;&#10;自動的に生成された説明">
            <a:extLst>
              <a:ext uri="{FF2B5EF4-FFF2-40B4-BE49-F238E27FC236}">
                <a16:creationId xmlns:a16="http://schemas.microsoft.com/office/drawing/2014/main" id="{06BCF5CD-2D5F-F246-A089-D5D1278BB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/>
          <a:stretch/>
        </p:blipFill>
        <p:spPr>
          <a:xfrm>
            <a:off x="4137949" y="2145131"/>
            <a:ext cx="3796496" cy="2919685"/>
          </a:xfrm>
          <a:prstGeom prst="rect">
            <a:avLst/>
          </a:prstGeom>
        </p:spPr>
      </p:pic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FD18ECC-AFEB-4F4F-8565-310EB4B4D532}"/>
              </a:ext>
            </a:extLst>
          </p:cNvPr>
          <p:cNvGrpSpPr/>
          <p:nvPr/>
        </p:nvGrpSpPr>
        <p:grpSpPr>
          <a:xfrm>
            <a:off x="833379" y="1690688"/>
            <a:ext cx="4551225" cy="3328102"/>
            <a:chOff x="810229" y="1691929"/>
            <a:chExt cx="4551225" cy="332810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D70DB7-1494-3540-A622-F8C1F218072B}"/>
                </a:ext>
              </a:extLst>
            </p:cNvPr>
            <p:cNvGrpSpPr/>
            <p:nvPr/>
          </p:nvGrpSpPr>
          <p:grpSpPr>
            <a:xfrm>
              <a:off x="810229" y="1691929"/>
              <a:ext cx="4551225" cy="401350"/>
              <a:chOff x="810229" y="1691929"/>
              <a:chExt cx="4551225" cy="401350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EDC749-69AA-4046-B0A1-ABA0B11CEEA8}"/>
                  </a:ext>
                </a:extLst>
              </p:cNvPr>
              <p:cNvSpPr txBox="1"/>
              <p:nvPr/>
            </p:nvSpPr>
            <p:spPr>
              <a:xfrm>
                <a:off x="810229" y="1693169"/>
                <a:ext cx="1354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417053A-67ED-A947-B9AC-D1F4C324DC8B}"/>
                  </a:ext>
                </a:extLst>
              </p:cNvPr>
              <p:cNvSpPr txBox="1"/>
              <p:nvPr/>
            </p:nvSpPr>
            <p:spPr>
              <a:xfrm>
                <a:off x="4150866" y="169192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</p:grp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5A2FE089-8746-FE48-A190-C47ACDD055FA}"/>
                </a:ext>
              </a:extLst>
            </p:cNvPr>
            <p:cNvSpPr/>
            <p:nvPr/>
          </p:nvSpPr>
          <p:spPr>
            <a:xfrm rot="2386351">
              <a:off x="1476392" y="2515557"/>
              <a:ext cx="1366370" cy="2504474"/>
            </a:xfrm>
            <a:prstGeom prst="donut">
              <a:avLst>
                <a:gd name="adj" fmla="val 656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85A4DFB8-259C-254D-8ECD-38226F387B1D}"/>
              </a:ext>
            </a:extLst>
          </p:cNvPr>
          <p:cNvSpPr/>
          <p:nvPr/>
        </p:nvSpPr>
        <p:spPr>
          <a:xfrm rot="2386351">
            <a:off x="4701419" y="2467394"/>
            <a:ext cx="1366370" cy="2504474"/>
          </a:xfrm>
          <a:prstGeom prst="donut">
            <a:avLst>
              <a:gd name="adj" fmla="val 656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6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18BFC5A8-B985-6845-83D6-A2E849C8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30" y="2090798"/>
            <a:ext cx="3471995" cy="2779055"/>
          </a:xfrm>
          <a:prstGeom prst="rect">
            <a:avLst/>
          </a:prstGeom>
        </p:spPr>
      </p:pic>
      <p:pic>
        <p:nvPicPr>
          <p:cNvPr id="15" name="図 14" descr="屋内, おもちゃ, 誕生日, ケーキ が含まれている画像&#10;&#10;自動的に生成された説明">
            <a:extLst>
              <a:ext uri="{FF2B5EF4-FFF2-40B4-BE49-F238E27FC236}">
                <a16:creationId xmlns:a16="http://schemas.microsoft.com/office/drawing/2014/main" id="{364C45A3-1920-8A4B-B9ED-CB8FC092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55" y="2090798"/>
            <a:ext cx="3339065" cy="2779055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4" y="5271203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クリプトサイトではない凹みと予測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1JBUH 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1WUNH</a:t>
            </a:r>
            <a:r>
              <a:rPr lang="en-US" altLang="ja-JP" sz="2000" dirty="0"/>
              <a:t> </a:t>
            </a:r>
            <a:r>
              <a:rPr lang="ja-JP" altLang="en-US" sz="2000"/>
              <a:t>、リガンド</a:t>
            </a:r>
            <a:r>
              <a:rPr lang="en-US" altLang="ja-JP" sz="2000" dirty="0"/>
              <a:t>: P5B 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FD18ECC-AFEB-4F4F-8565-310EB4B4D532}"/>
              </a:ext>
            </a:extLst>
          </p:cNvPr>
          <p:cNvGrpSpPr/>
          <p:nvPr/>
        </p:nvGrpSpPr>
        <p:grpSpPr>
          <a:xfrm>
            <a:off x="833379" y="1690688"/>
            <a:ext cx="4551225" cy="2631445"/>
            <a:chOff x="810229" y="1691929"/>
            <a:chExt cx="4551225" cy="2631445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D70DB7-1494-3540-A622-F8C1F218072B}"/>
                </a:ext>
              </a:extLst>
            </p:cNvPr>
            <p:cNvGrpSpPr/>
            <p:nvPr/>
          </p:nvGrpSpPr>
          <p:grpSpPr>
            <a:xfrm>
              <a:off x="810229" y="1691929"/>
              <a:ext cx="4551225" cy="401350"/>
              <a:chOff x="810229" y="1691929"/>
              <a:chExt cx="4551225" cy="401350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EDC749-69AA-4046-B0A1-ABA0B11CEEA8}"/>
                  </a:ext>
                </a:extLst>
              </p:cNvPr>
              <p:cNvSpPr txBox="1"/>
              <p:nvPr/>
            </p:nvSpPr>
            <p:spPr>
              <a:xfrm>
                <a:off x="810229" y="1693169"/>
                <a:ext cx="1354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417053A-67ED-A947-B9AC-D1F4C324DC8B}"/>
                  </a:ext>
                </a:extLst>
              </p:cNvPr>
              <p:cNvSpPr txBox="1"/>
              <p:nvPr/>
            </p:nvSpPr>
            <p:spPr>
              <a:xfrm>
                <a:off x="4150866" y="169192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</p:grp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5A2FE089-8746-FE48-A190-C47ACDD055FA}"/>
                </a:ext>
              </a:extLst>
            </p:cNvPr>
            <p:cNvSpPr/>
            <p:nvPr/>
          </p:nvSpPr>
          <p:spPr>
            <a:xfrm rot="6292776">
              <a:off x="1859509" y="2201762"/>
              <a:ext cx="1738751" cy="2504474"/>
            </a:xfrm>
            <a:prstGeom prst="donut">
              <a:avLst>
                <a:gd name="adj" fmla="val 656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ドーナツ 17">
            <a:extLst>
              <a:ext uri="{FF2B5EF4-FFF2-40B4-BE49-F238E27FC236}">
                <a16:creationId xmlns:a16="http://schemas.microsoft.com/office/drawing/2014/main" id="{5AEB51B6-14D6-F44C-A892-4502CC4511E5}"/>
              </a:ext>
            </a:extLst>
          </p:cNvPr>
          <p:cNvSpPr/>
          <p:nvPr/>
        </p:nvSpPr>
        <p:spPr>
          <a:xfrm rot="6292776">
            <a:off x="5211655" y="2164123"/>
            <a:ext cx="1738751" cy="2504474"/>
          </a:xfrm>
          <a:prstGeom prst="donut">
            <a:avLst>
              <a:gd name="adj" fmla="val 656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1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大きい, テーブル, コンピュータ, 束 が含まれている画像&#10;&#10;自動的に生成された説明">
            <a:extLst>
              <a:ext uri="{FF2B5EF4-FFF2-40B4-BE49-F238E27FC236}">
                <a16:creationId xmlns:a16="http://schemas.microsoft.com/office/drawing/2014/main" id="{FBAD14A0-4B97-4B47-AEEA-6E0761979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1"/>
          <a:stretch/>
        </p:blipFill>
        <p:spPr>
          <a:xfrm>
            <a:off x="4309334" y="2194745"/>
            <a:ext cx="3576886" cy="2938403"/>
          </a:xfrm>
          <a:prstGeom prst="rect">
            <a:avLst/>
          </a:prstGeom>
        </p:spPr>
      </p:pic>
      <p:pic>
        <p:nvPicPr>
          <p:cNvPr id="14" name="図 13" descr="背景パターン&#10;&#10;自動的に生成された説明">
            <a:extLst>
              <a:ext uri="{FF2B5EF4-FFF2-40B4-BE49-F238E27FC236}">
                <a16:creationId xmlns:a16="http://schemas.microsoft.com/office/drawing/2014/main" id="{FD33995A-7454-2F49-9336-00FA34BC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2195930"/>
            <a:ext cx="3611304" cy="2971326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4" y="5271203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クリプトサイトになり得る凹みと予測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3FDLA 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2YXJA</a:t>
            </a:r>
            <a:r>
              <a:rPr lang="en-US" altLang="ja-JP" sz="2000" dirty="0"/>
              <a:t> </a:t>
            </a:r>
            <a:r>
              <a:rPr lang="ja-JP" altLang="en-US" sz="2000"/>
              <a:t>、リガンド</a:t>
            </a:r>
            <a:r>
              <a:rPr lang="en-US" altLang="ja-JP" sz="2000" dirty="0"/>
              <a:t>: N3C 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FD18ECC-AFEB-4F4F-8565-310EB4B4D532}"/>
              </a:ext>
            </a:extLst>
          </p:cNvPr>
          <p:cNvGrpSpPr/>
          <p:nvPr/>
        </p:nvGrpSpPr>
        <p:grpSpPr>
          <a:xfrm>
            <a:off x="833379" y="1690688"/>
            <a:ext cx="4551225" cy="3073784"/>
            <a:chOff x="810229" y="1691929"/>
            <a:chExt cx="4551225" cy="3073784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D70DB7-1494-3540-A622-F8C1F218072B}"/>
                </a:ext>
              </a:extLst>
            </p:cNvPr>
            <p:cNvGrpSpPr/>
            <p:nvPr/>
          </p:nvGrpSpPr>
          <p:grpSpPr>
            <a:xfrm>
              <a:off x="810229" y="1691929"/>
              <a:ext cx="4551225" cy="401350"/>
              <a:chOff x="810229" y="1691929"/>
              <a:chExt cx="4551225" cy="401350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EDC749-69AA-4046-B0A1-ABA0B11CEEA8}"/>
                  </a:ext>
                </a:extLst>
              </p:cNvPr>
              <p:cNvSpPr txBox="1"/>
              <p:nvPr/>
            </p:nvSpPr>
            <p:spPr>
              <a:xfrm>
                <a:off x="810229" y="1693169"/>
                <a:ext cx="1354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417053A-67ED-A947-B9AC-D1F4C324DC8B}"/>
                  </a:ext>
                </a:extLst>
              </p:cNvPr>
              <p:cNvSpPr txBox="1"/>
              <p:nvPr/>
            </p:nvSpPr>
            <p:spPr>
              <a:xfrm>
                <a:off x="4150866" y="169192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</p:grp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5A2FE089-8746-FE48-A190-C47ACDD055FA}"/>
                </a:ext>
              </a:extLst>
            </p:cNvPr>
            <p:cNvSpPr/>
            <p:nvPr/>
          </p:nvSpPr>
          <p:spPr>
            <a:xfrm rot="19233195">
              <a:off x="1532730" y="2766501"/>
              <a:ext cx="1366370" cy="1999212"/>
            </a:xfrm>
            <a:prstGeom prst="donut">
              <a:avLst>
                <a:gd name="adj" fmla="val 656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ドーナツ 14">
            <a:extLst>
              <a:ext uri="{FF2B5EF4-FFF2-40B4-BE49-F238E27FC236}">
                <a16:creationId xmlns:a16="http://schemas.microsoft.com/office/drawing/2014/main" id="{A5A9FFCD-9F5F-1D4B-BD5C-0627E568F1D7}"/>
              </a:ext>
            </a:extLst>
          </p:cNvPr>
          <p:cNvSpPr/>
          <p:nvPr/>
        </p:nvSpPr>
        <p:spPr>
          <a:xfrm rot="19233195">
            <a:off x="5167183" y="2801228"/>
            <a:ext cx="1366370" cy="1999212"/>
          </a:xfrm>
          <a:prstGeom prst="donut">
            <a:avLst>
              <a:gd name="adj" fmla="val 656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1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背景パターン&#10;&#10;自動的に生成された説明">
            <a:extLst>
              <a:ext uri="{FF2B5EF4-FFF2-40B4-BE49-F238E27FC236}">
                <a16:creationId xmlns:a16="http://schemas.microsoft.com/office/drawing/2014/main" id="{85D32E71-69B2-6C48-BE32-C6EE8B093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1" r="6529"/>
          <a:stretch/>
        </p:blipFill>
        <p:spPr>
          <a:xfrm>
            <a:off x="856530" y="2185428"/>
            <a:ext cx="3356207" cy="2970143"/>
          </a:xfrm>
          <a:prstGeom prst="rect">
            <a:avLst/>
          </a:prstGeom>
        </p:spPr>
      </p:pic>
      <p:pic>
        <p:nvPicPr>
          <p:cNvPr id="14" name="図 13" descr="屋内, テーブル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65F5E82-5792-4741-820C-F6345AB25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37" y="2174927"/>
            <a:ext cx="3380106" cy="2970142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4" y="5271203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クリプトサイトになり得る凹みと予測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1E2XA 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1H9GA</a:t>
            </a:r>
            <a:r>
              <a:rPr lang="en-US" altLang="ja-JP" sz="2000" dirty="0"/>
              <a:t> </a:t>
            </a:r>
            <a:r>
              <a:rPr lang="ja-JP" altLang="en-US" sz="2000"/>
              <a:t>、リガンド</a:t>
            </a:r>
            <a:r>
              <a:rPr lang="en-US" altLang="ja-JP" sz="2000" dirty="0"/>
              <a:t>: MYR 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FD18ECC-AFEB-4F4F-8565-310EB4B4D532}"/>
              </a:ext>
            </a:extLst>
          </p:cNvPr>
          <p:cNvGrpSpPr/>
          <p:nvPr/>
        </p:nvGrpSpPr>
        <p:grpSpPr>
          <a:xfrm>
            <a:off x="833379" y="1690688"/>
            <a:ext cx="4551225" cy="2783327"/>
            <a:chOff x="810229" y="1691929"/>
            <a:chExt cx="4551225" cy="2783327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5D70DB7-1494-3540-A622-F8C1F218072B}"/>
                </a:ext>
              </a:extLst>
            </p:cNvPr>
            <p:cNvGrpSpPr/>
            <p:nvPr/>
          </p:nvGrpSpPr>
          <p:grpSpPr>
            <a:xfrm>
              <a:off x="810229" y="1691929"/>
              <a:ext cx="4551225" cy="401350"/>
              <a:chOff x="810229" y="1691929"/>
              <a:chExt cx="4551225" cy="401350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6EDC749-69AA-4046-B0A1-ABA0B11CEEA8}"/>
                  </a:ext>
                </a:extLst>
              </p:cNvPr>
              <p:cNvSpPr txBox="1"/>
              <p:nvPr/>
            </p:nvSpPr>
            <p:spPr>
              <a:xfrm>
                <a:off x="810229" y="1693169"/>
                <a:ext cx="13542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417053A-67ED-A947-B9AC-D1F4C324DC8B}"/>
                  </a:ext>
                </a:extLst>
              </p:cNvPr>
              <p:cNvSpPr txBox="1"/>
              <p:nvPr/>
            </p:nvSpPr>
            <p:spPr>
              <a:xfrm>
                <a:off x="4150866" y="1691929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</p:grpSp>
        <p:sp>
          <p:nvSpPr>
            <p:cNvPr id="11" name="ドーナツ 10">
              <a:extLst>
                <a:ext uri="{FF2B5EF4-FFF2-40B4-BE49-F238E27FC236}">
                  <a16:creationId xmlns:a16="http://schemas.microsoft.com/office/drawing/2014/main" id="{5A2FE089-8746-FE48-A190-C47ACDD055FA}"/>
                </a:ext>
              </a:extLst>
            </p:cNvPr>
            <p:cNvSpPr/>
            <p:nvPr/>
          </p:nvSpPr>
          <p:spPr>
            <a:xfrm rot="7215172">
              <a:off x="1387941" y="2361572"/>
              <a:ext cx="1722895" cy="2504474"/>
            </a:xfrm>
            <a:prstGeom prst="donut">
              <a:avLst>
                <a:gd name="adj" fmla="val 43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ドーナツ 14">
            <a:extLst>
              <a:ext uri="{FF2B5EF4-FFF2-40B4-BE49-F238E27FC236}">
                <a16:creationId xmlns:a16="http://schemas.microsoft.com/office/drawing/2014/main" id="{539A586A-7090-A24F-9470-F6CDCDF9FBE0}"/>
              </a:ext>
            </a:extLst>
          </p:cNvPr>
          <p:cNvSpPr/>
          <p:nvPr/>
        </p:nvSpPr>
        <p:spPr>
          <a:xfrm rot="7215172">
            <a:off x="4966695" y="2497196"/>
            <a:ext cx="1722895" cy="2504474"/>
          </a:xfrm>
          <a:prstGeom prst="donut">
            <a:avLst>
              <a:gd name="adj" fmla="val 439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6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F9D8C0-82BE-CA48-AFDC-4F61CFC4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アポ、ホロ</a:t>
            </a:r>
            <a:r>
              <a:rPr kumimoji="1" lang="ja-JP" altLang="en-US"/>
              <a:t>　重合せ</a:t>
            </a:r>
          </a:p>
        </p:txBody>
      </p:sp>
    </p:spTree>
    <p:extLst>
      <p:ext uri="{BB962C8B-B14F-4D97-AF65-F5344CB8AC3E}">
        <p14:creationId xmlns:p14="http://schemas.microsoft.com/office/powerpoint/2010/main" val="382093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4C34B3-04BC-AC43-85F4-4F8F6161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1JBUH,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1WUNH</a:t>
            </a:r>
            <a:r>
              <a:rPr lang="en-US" altLang="ja-JP" dirty="0"/>
              <a:t>, Ligand: P5B</a:t>
            </a:r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256BDBF-B15E-A94F-88FA-542FF0D26F3B}"/>
              </a:ext>
            </a:extLst>
          </p:cNvPr>
          <p:cNvGrpSpPr/>
          <p:nvPr/>
        </p:nvGrpSpPr>
        <p:grpSpPr>
          <a:xfrm>
            <a:off x="570856" y="2075391"/>
            <a:ext cx="9730709" cy="3095310"/>
            <a:chOff x="570856" y="2075391"/>
            <a:chExt cx="9730709" cy="3095310"/>
          </a:xfrm>
        </p:grpSpPr>
        <p:pic>
          <p:nvPicPr>
            <p:cNvPr id="4" name="図 3" descr="グリーン, テーブル, ケーキ, 食品 が含まれている画像&#10;&#10;自動的に生成された説明">
              <a:extLst>
                <a:ext uri="{FF2B5EF4-FFF2-40B4-BE49-F238E27FC236}">
                  <a16:creationId xmlns:a16="http://schemas.microsoft.com/office/drawing/2014/main" id="{E2E0898D-B0BA-9D45-9505-C15B55107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857" y="2450444"/>
              <a:ext cx="3098318" cy="2716867"/>
            </a:xfrm>
            <a:prstGeom prst="rect">
              <a:avLst/>
            </a:prstGeom>
          </p:spPr>
        </p:pic>
        <p:pic>
          <p:nvPicPr>
            <p:cNvPr id="8" name="図 7" descr="テーブル, 座る, 大きい, ケーキ が含まれている画像&#10;&#10;自動的に生成された説明">
              <a:extLst>
                <a:ext uri="{FF2B5EF4-FFF2-40B4-BE49-F238E27FC236}">
                  <a16:creationId xmlns:a16="http://schemas.microsoft.com/office/drawing/2014/main" id="{8913A726-D4A4-4542-A403-9D7C38044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46" r="8171"/>
            <a:stretch/>
          </p:blipFill>
          <p:spPr>
            <a:xfrm>
              <a:off x="3688433" y="2450444"/>
              <a:ext cx="3306566" cy="2716867"/>
            </a:xfrm>
            <a:prstGeom prst="rect">
              <a:avLst/>
            </a:prstGeom>
          </p:spPr>
        </p:pic>
        <p:pic>
          <p:nvPicPr>
            <p:cNvPr id="10" name="図 9" descr="カラフルな絵&#10;&#10;低い精度で自動的に生成された説明">
              <a:extLst>
                <a:ext uri="{FF2B5EF4-FFF2-40B4-BE49-F238E27FC236}">
                  <a16:creationId xmlns:a16="http://schemas.microsoft.com/office/drawing/2014/main" id="{44F24005-F151-EC4F-8F7B-B4FD9D183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5" r="8765"/>
            <a:stretch/>
          </p:blipFill>
          <p:spPr>
            <a:xfrm>
              <a:off x="6994999" y="2450444"/>
              <a:ext cx="3306566" cy="2720257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9025CCF-4EEA-B840-8323-CCBE31E08594}"/>
                </a:ext>
              </a:extLst>
            </p:cNvPr>
            <p:cNvSpPr txBox="1"/>
            <p:nvPr/>
          </p:nvSpPr>
          <p:spPr>
            <a:xfrm>
              <a:off x="570856" y="2081112"/>
              <a:ext cx="116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アポ構造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DA684539-2979-B741-999F-BE917142919C}"/>
                </a:ext>
              </a:extLst>
            </p:cNvPr>
            <p:cNvSpPr txBox="1"/>
            <p:nvPr/>
          </p:nvSpPr>
          <p:spPr>
            <a:xfrm>
              <a:off x="3630528" y="2075391"/>
              <a:ext cx="116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ホロ構造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D73B0ED-2960-5D4D-B508-99919E460C4D}"/>
                </a:ext>
              </a:extLst>
            </p:cNvPr>
            <p:cNvSpPr txBox="1"/>
            <p:nvPr/>
          </p:nvSpPr>
          <p:spPr>
            <a:xfrm>
              <a:off x="6956352" y="2075391"/>
              <a:ext cx="116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重合せ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567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0D23B-20BD-5543-B4A5-9210D4C7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3FDLA,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2YXJA</a:t>
            </a:r>
            <a:r>
              <a:rPr lang="en-US" altLang="ja-JP" dirty="0"/>
              <a:t>, Ligand: N3C</a:t>
            </a:r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3CA5A1B0-5A12-8E46-98FE-A7FFCEB3FE88}"/>
              </a:ext>
            </a:extLst>
          </p:cNvPr>
          <p:cNvGrpSpPr/>
          <p:nvPr/>
        </p:nvGrpSpPr>
        <p:grpSpPr>
          <a:xfrm>
            <a:off x="825499" y="2113638"/>
            <a:ext cx="8326343" cy="2813715"/>
            <a:chOff x="825499" y="2113638"/>
            <a:chExt cx="8326343" cy="2813715"/>
          </a:xfrm>
        </p:grpSpPr>
        <p:pic>
          <p:nvPicPr>
            <p:cNvPr id="6" name="図 5" descr="背景パターン&#10;&#10;自動的に生成された説明">
              <a:extLst>
                <a:ext uri="{FF2B5EF4-FFF2-40B4-BE49-F238E27FC236}">
                  <a16:creationId xmlns:a16="http://schemas.microsoft.com/office/drawing/2014/main" id="{29E03AA9-7317-884C-BDEA-B184EEB6D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38" b="2327"/>
            <a:stretch/>
          </p:blipFill>
          <p:spPr>
            <a:xfrm>
              <a:off x="825499" y="2558348"/>
              <a:ext cx="2693205" cy="2369005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42722694-52F8-D24E-9F87-BDD2B78F7D2A}"/>
                </a:ext>
              </a:extLst>
            </p:cNvPr>
            <p:cNvSpPr txBox="1"/>
            <p:nvPr/>
          </p:nvSpPr>
          <p:spPr>
            <a:xfrm>
              <a:off x="825499" y="2113638"/>
              <a:ext cx="1167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アポ構造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F204FB1-9880-8B41-9ED4-6FD5A4E42533}"/>
                </a:ext>
              </a:extLst>
            </p:cNvPr>
            <p:cNvSpPr txBox="1"/>
            <p:nvPr/>
          </p:nvSpPr>
          <p:spPr>
            <a:xfrm>
              <a:off x="3630528" y="2113638"/>
              <a:ext cx="116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ホロ構造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AF2B1E9-B2E8-2D41-AE6A-A2546B9A5B2F}"/>
                </a:ext>
              </a:extLst>
            </p:cNvPr>
            <p:cNvSpPr txBox="1"/>
            <p:nvPr/>
          </p:nvSpPr>
          <p:spPr>
            <a:xfrm>
              <a:off x="6335273" y="2113638"/>
              <a:ext cx="116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/>
                <a:t>重合せ</a:t>
              </a:r>
              <a:endParaRPr kumimoji="1" lang="ja-JP" altLang="en-US"/>
            </a:p>
          </p:txBody>
        </p:sp>
        <p:pic>
          <p:nvPicPr>
            <p:cNvPr id="11" name="図 10" descr="背景パターン&#10;&#10;自動的に生成された説明">
              <a:extLst>
                <a:ext uri="{FF2B5EF4-FFF2-40B4-BE49-F238E27FC236}">
                  <a16:creationId xmlns:a16="http://schemas.microsoft.com/office/drawing/2014/main" id="{E02550B2-95F9-2843-8F82-7FCC0F760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273" y="2540560"/>
              <a:ext cx="2816569" cy="2369005"/>
            </a:xfrm>
            <a:prstGeom prst="rect">
              <a:avLst/>
            </a:prstGeom>
          </p:spPr>
        </p:pic>
        <p:pic>
          <p:nvPicPr>
            <p:cNvPr id="13" name="図 12" descr="大きい, コンピュータ, テーブル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5A76F413-F0EF-124A-85B7-44D8B20E1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704" y="2540560"/>
              <a:ext cx="2816569" cy="238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3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4BE853-8320-2B4D-8096-D44CF24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正答</a:t>
            </a:r>
          </a:p>
        </p:txBody>
      </p:sp>
    </p:spTree>
    <p:extLst>
      <p:ext uri="{BB962C8B-B14F-4D97-AF65-F5344CB8AC3E}">
        <p14:creationId xmlns:p14="http://schemas.microsoft.com/office/powerpoint/2010/main" val="34652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35248" y="1512502"/>
            <a:ext cx="10515600" cy="5147303"/>
            <a:chOff x="535248" y="1512502"/>
            <a:chExt cx="10515600" cy="5147303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35248" y="5334242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1BSQA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1GX8A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RTL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8015630" cy="4045515"/>
              <a:chOff x="546823" y="1512502"/>
              <a:chExt cx="8015630" cy="4045515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618296" y="151505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pic>
            <p:nvPicPr>
              <p:cNvPr id="13" name="図 12" descr="グリーン, テーブル, キーボード, 顔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14A388F-69A2-5443-9349-7107C775ED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117"/>
              <a:stretch/>
            </p:blipFill>
            <p:spPr>
              <a:xfrm>
                <a:off x="581548" y="1950791"/>
                <a:ext cx="4048325" cy="3605896"/>
              </a:xfrm>
              <a:prstGeom prst="rect">
                <a:avLst/>
              </a:prstGeom>
            </p:spPr>
          </p:pic>
          <p:pic>
            <p:nvPicPr>
              <p:cNvPr id="14" name="図 13" descr="テーブル, 誕生日, コンピュータ, 食品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C9F87BF-1E24-0E49-9D5F-0EDDB314F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8751"/>
              <a:stretch/>
            </p:blipFill>
            <p:spPr>
              <a:xfrm>
                <a:off x="4629874" y="1962149"/>
                <a:ext cx="3932579" cy="3595868"/>
              </a:xfrm>
              <a:prstGeom prst="rect">
                <a:avLst/>
              </a:prstGeom>
            </p:spPr>
          </p:pic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>
                <a:off x="1153126" y="2291788"/>
                <a:ext cx="2735967" cy="2735967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ドーナツ 16">
                <a:extLst>
                  <a:ext uri="{FF2B5EF4-FFF2-40B4-BE49-F238E27FC236}">
                    <a16:creationId xmlns:a16="http://schemas.microsoft.com/office/drawing/2014/main" id="{827897B2-61F3-7541-8BED-1F47855FE96C}"/>
                  </a:ext>
                </a:extLst>
              </p:cNvPr>
              <p:cNvSpPr/>
              <p:nvPr/>
            </p:nvSpPr>
            <p:spPr>
              <a:xfrm>
                <a:off x="4994554" y="2291787"/>
                <a:ext cx="2735967" cy="2735967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44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屋内, コショウ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D77E20D5-672C-7C45-ADC8-8AE45505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11" y="2013092"/>
            <a:ext cx="3769005" cy="3153464"/>
          </a:xfrm>
          <a:prstGeom prst="rect">
            <a:avLst/>
          </a:prstGeom>
        </p:spPr>
      </p:pic>
      <p:pic>
        <p:nvPicPr>
          <p:cNvPr id="20" name="図 19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B709D97F-C0FB-8B44-A460-74F7821C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5" y="2035769"/>
            <a:ext cx="4024526" cy="3114872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46823" y="1512502"/>
            <a:ext cx="10515600" cy="5006740"/>
            <a:chOff x="546823" y="1512502"/>
            <a:chExt cx="10515600" cy="5006740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46823" y="5193679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1KZ7D 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1GRNA 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AF3 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7102675" cy="3448686"/>
              <a:chOff x="546823" y="1512502"/>
              <a:chExt cx="7102675" cy="3448686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618296" y="151505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>
                <a:off x="1225549" y="2218270"/>
                <a:ext cx="2735967" cy="2735967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ドーナツ 16">
                <a:extLst>
                  <a:ext uri="{FF2B5EF4-FFF2-40B4-BE49-F238E27FC236}">
                    <a16:creationId xmlns:a16="http://schemas.microsoft.com/office/drawing/2014/main" id="{827897B2-61F3-7541-8BED-1F47855FE96C}"/>
                  </a:ext>
                </a:extLst>
              </p:cNvPr>
              <p:cNvSpPr/>
              <p:nvPr/>
            </p:nvSpPr>
            <p:spPr>
              <a:xfrm>
                <a:off x="4913531" y="2225221"/>
                <a:ext cx="2735967" cy="2735967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45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D61F87E1-E9DF-2443-AE4F-E2D97814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678" y="1930877"/>
            <a:ext cx="4218650" cy="3034468"/>
          </a:xfrm>
          <a:prstGeom prst="rect">
            <a:avLst/>
          </a:prstGeom>
        </p:spPr>
      </p:pic>
      <p:pic>
        <p:nvPicPr>
          <p:cNvPr id="14" name="図 13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F7AFADCC-1686-9344-957E-A5C4841E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8" y="1938890"/>
            <a:ext cx="4218650" cy="3075361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46823" y="1454630"/>
            <a:ext cx="10515600" cy="5006740"/>
            <a:chOff x="546823" y="1512502"/>
            <a:chExt cx="10515600" cy="5006740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46823" y="5193679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3FDLA 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2YXJA 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N3C 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5282061" cy="3597026"/>
              <a:chOff x="546823" y="1512502"/>
              <a:chExt cx="5282061" cy="3597026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618296" y="151505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>
                <a:off x="659757" y="2034167"/>
                <a:ext cx="3316068" cy="3075361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ドーナツ 20">
            <a:extLst>
              <a:ext uri="{FF2B5EF4-FFF2-40B4-BE49-F238E27FC236}">
                <a16:creationId xmlns:a16="http://schemas.microsoft.com/office/drawing/2014/main" id="{E6069B20-AF36-A343-98C7-84FAAD1713D1}"/>
              </a:ext>
            </a:extLst>
          </p:cNvPr>
          <p:cNvSpPr/>
          <p:nvPr/>
        </p:nvSpPr>
        <p:spPr>
          <a:xfrm>
            <a:off x="4747549" y="1963567"/>
            <a:ext cx="3316068" cy="3075361"/>
          </a:xfrm>
          <a:prstGeom prst="donut">
            <a:avLst>
              <a:gd name="adj" fmla="val 469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44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9F733A55-6A24-F84F-9396-CBC56736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1" y="1854740"/>
            <a:ext cx="3873677" cy="3475242"/>
          </a:xfrm>
          <a:prstGeom prst="rect">
            <a:avLst/>
          </a:prstGeom>
        </p:spPr>
      </p:pic>
      <p:pic>
        <p:nvPicPr>
          <p:cNvPr id="17" name="図 16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E62FFCB2-E5F3-BB4E-BD0B-B4D69DEB8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4"/>
          <a:stretch/>
        </p:blipFill>
        <p:spPr>
          <a:xfrm>
            <a:off x="4509528" y="1822687"/>
            <a:ext cx="4176574" cy="3475242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46823" y="1454630"/>
            <a:ext cx="10515600" cy="5006740"/>
            <a:chOff x="546823" y="1512502"/>
            <a:chExt cx="10515600" cy="5006740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46823" y="5193679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-US" altLang="ja-JP" sz="2000" dirty="0"/>
                <a:t> 1B6BA 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1KUVA 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CA5 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5282061" cy="3497138"/>
              <a:chOff x="546823" y="1512502"/>
              <a:chExt cx="5282061" cy="3497138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618296" y="151505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 rot="20615267">
                <a:off x="1011055" y="2017154"/>
                <a:ext cx="2334126" cy="2992486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" name="ドーナツ 19">
            <a:extLst>
              <a:ext uri="{FF2B5EF4-FFF2-40B4-BE49-F238E27FC236}">
                <a16:creationId xmlns:a16="http://schemas.microsoft.com/office/drawing/2014/main" id="{FDB28DCA-101A-694F-93AE-65F7503B23A0}"/>
              </a:ext>
            </a:extLst>
          </p:cNvPr>
          <p:cNvSpPr/>
          <p:nvPr/>
        </p:nvSpPr>
        <p:spPr>
          <a:xfrm rot="20615267">
            <a:off x="5076646" y="1983004"/>
            <a:ext cx="2334126" cy="2992486"/>
          </a:xfrm>
          <a:prstGeom prst="donut">
            <a:avLst>
              <a:gd name="adj" fmla="val 469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7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背景パターン&#10;&#10;自動的に生成された説明">
            <a:extLst>
              <a:ext uri="{FF2B5EF4-FFF2-40B4-BE49-F238E27FC236}">
                <a16:creationId xmlns:a16="http://schemas.microsoft.com/office/drawing/2014/main" id="{A75CF8F6-CCCA-674E-AD1E-02FCDD93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0" y="1892954"/>
            <a:ext cx="3568071" cy="3351319"/>
          </a:xfrm>
          <a:prstGeom prst="rect">
            <a:avLst/>
          </a:prstGeom>
        </p:spPr>
      </p:pic>
      <p:pic>
        <p:nvPicPr>
          <p:cNvPr id="14" name="図 13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B6C1D5AE-56C4-4E47-AEE8-CB35E55D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21" y="1888799"/>
            <a:ext cx="3343024" cy="3351319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396AAA63-4585-404D-8491-A204847E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80A491E-3E5E-B84B-A936-B330498240F0}"/>
              </a:ext>
            </a:extLst>
          </p:cNvPr>
          <p:cNvGrpSpPr/>
          <p:nvPr/>
        </p:nvGrpSpPr>
        <p:grpSpPr>
          <a:xfrm>
            <a:off x="546823" y="1454630"/>
            <a:ext cx="10515600" cy="5006740"/>
            <a:chOff x="546823" y="1512502"/>
            <a:chExt cx="10515600" cy="5006740"/>
          </a:xfrm>
        </p:grpSpPr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6747DE94-CDEE-1A44-A2E3-718240287D03}"/>
                </a:ext>
              </a:extLst>
            </p:cNvPr>
            <p:cNvSpPr txBox="1">
              <a:spLocks/>
            </p:cNvSpPr>
            <p:nvPr/>
          </p:nvSpPr>
          <p:spPr>
            <a:xfrm>
              <a:off x="546823" y="5193679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sz="2000">
                  <a:latin typeface="+mn-lt"/>
                </a:rPr>
                <a:t>図３：機械学習モデルが予測を正答したタンパク質のポケットの例</a:t>
              </a:r>
              <a:endParaRPr lang="en-US" altLang="ja-JP" sz="2000" dirty="0">
                <a:latin typeface="+mn-lt"/>
              </a:endParaRPr>
            </a:p>
            <a:p>
              <a:r>
                <a:rPr lang="ja-JP" altLang="en-US" sz="2000">
                  <a:latin typeface="+mn-lt"/>
                </a:rPr>
                <a:t>（アポ構造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-US" altLang="ja-JP" sz="2000" dirty="0"/>
                <a:t> 1BNCB </a:t>
              </a:r>
              <a:r>
                <a:rPr lang="ja-JP" altLang="en-US" sz="2000">
                  <a:latin typeface="+mn-lt"/>
                </a:rPr>
                <a:t>、ホロ構造</a:t>
              </a:r>
              <a:r>
                <a:rPr lang="en-US" altLang="ja-JP" sz="2000" dirty="0">
                  <a:latin typeface="+mn-lt"/>
                </a:rPr>
                <a:t>:</a:t>
              </a:r>
              <a:r>
                <a:rPr lang="en" altLang="ja-JP" sz="2000" dirty="0">
                  <a:latin typeface="+mn-lt"/>
                </a:rPr>
                <a:t> </a:t>
              </a:r>
              <a:r>
                <a:rPr lang="en" altLang="ja-JP" sz="2000" dirty="0"/>
                <a:t>2V5AA</a:t>
              </a:r>
              <a:r>
                <a:rPr lang="ja-JP" altLang="en-US" sz="2000">
                  <a:latin typeface="+mn-lt"/>
                </a:rPr>
                <a:t>、リガンド</a:t>
              </a:r>
              <a:r>
                <a:rPr lang="en-US" altLang="ja-JP" sz="2000" dirty="0">
                  <a:latin typeface="+mn-lt"/>
                </a:rPr>
                <a:t>: </a:t>
              </a:r>
              <a:r>
                <a:rPr lang="en-US" altLang="ja-JP" sz="2000" dirty="0"/>
                <a:t>LZL </a:t>
              </a:r>
              <a:r>
                <a:rPr lang="ja-JP" altLang="en-US" sz="2000">
                  <a:latin typeface="+mn-lt"/>
                </a:rPr>
                <a:t>）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A118C31-81D1-B94A-ACE4-57042629E22B}"/>
                </a:ext>
              </a:extLst>
            </p:cNvPr>
            <p:cNvGrpSpPr/>
            <p:nvPr/>
          </p:nvGrpSpPr>
          <p:grpSpPr>
            <a:xfrm>
              <a:off x="546823" y="1512502"/>
              <a:ext cx="4855868" cy="3520859"/>
              <a:chOff x="546823" y="1512502"/>
              <a:chExt cx="4855868" cy="3520859"/>
            </a:xfrm>
          </p:grpSpPr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D68E5E4-46F9-8F4B-BA14-EF77350EC0B0}"/>
                  </a:ext>
                </a:extLst>
              </p:cNvPr>
              <p:cNvSpPr txBox="1"/>
              <p:nvPr/>
            </p:nvSpPr>
            <p:spPr>
              <a:xfrm>
                <a:off x="54682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アポ構造</a:t>
                </a:r>
                <a:endParaRPr kumimoji="1" lang="ja-JP" altLang="en-US" sz="200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7F1B46-F8DE-C444-89FA-6B4FFB18FC8D}"/>
                  </a:ext>
                </a:extLst>
              </p:cNvPr>
              <p:cNvSpPr txBox="1"/>
              <p:nvPr/>
            </p:nvSpPr>
            <p:spPr>
              <a:xfrm>
                <a:off x="4192103" y="151250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000"/>
                  <a:t>ホロ構造</a:t>
                </a:r>
                <a:endParaRPr kumimoji="1" lang="ja-JP" altLang="en-US" sz="2000"/>
              </a:p>
            </p:txBody>
          </p:sp>
          <p:sp>
            <p:nvSpPr>
              <p:cNvPr id="15" name="ドーナツ 14">
                <a:extLst>
                  <a:ext uri="{FF2B5EF4-FFF2-40B4-BE49-F238E27FC236}">
                    <a16:creationId xmlns:a16="http://schemas.microsoft.com/office/drawing/2014/main" id="{E96538D6-AD48-0E49-AB4A-167C06BE5FC6}"/>
                  </a:ext>
                </a:extLst>
              </p:cNvPr>
              <p:cNvSpPr/>
              <p:nvPr/>
            </p:nvSpPr>
            <p:spPr>
              <a:xfrm rot="20615267">
                <a:off x="1461302" y="2040875"/>
                <a:ext cx="2334126" cy="2992486"/>
              </a:xfrm>
              <a:prstGeom prst="donut">
                <a:avLst>
                  <a:gd name="adj" fmla="val 46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" name="ドーナツ 19">
            <a:extLst>
              <a:ext uri="{FF2B5EF4-FFF2-40B4-BE49-F238E27FC236}">
                <a16:creationId xmlns:a16="http://schemas.microsoft.com/office/drawing/2014/main" id="{FDB28DCA-101A-694F-93AE-65F7503B23A0}"/>
              </a:ext>
            </a:extLst>
          </p:cNvPr>
          <p:cNvSpPr/>
          <p:nvPr/>
        </p:nvSpPr>
        <p:spPr>
          <a:xfrm rot="20615267">
            <a:off x="4637560" y="1999031"/>
            <a:ext cx="2334126" cy="2992486"/>
          </a:xfrm>
          <a:prstGeom prst="donut">
            <a:avLst>
              <a:gd name="adj" fmla="val 469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7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077E25-1B2F-7C4E-9129-5E8A4B8B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誤答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51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EA61ECA0-0ACF-6149-A929-1742CAB42CE4}"/>
              </a:ext>
            </a:extLst>
          </p:cNvPr>
          <p:cNvSpPr txBox="1">
            <a:spLocks/>
          </p:cNvSpPr>
          <p:nvPr/>
        </p:nvSpPr>
        <p:spPr>
          <a:xfrm>
            <a:off x="682905" y="5543652"/>
            <a:ext cx="7963383" cy="1221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/>
              <a:t>図</a:t>
            </a:r>
            <a:r>
              <a:rPr lang="en-US" altLang="ja-JP" sz="2000" dirty="0"/>
              <a:t>4</a:t>
            </a:r>
            <a:r>
              <a:rPr lang="ja-JP" altLang="en-US" sz="2000"/>
              <a:t>：機械学習モデルが予測を誤答</a:t>
            </a:r>
            <a:r>
              <a:rPr lang="en-US" altLang="ja-JP" sz="2000" dirty="0"/>
              <a:t>(</a:t>
            </a:r>
            <a:r>
              <a:rPr lang="ja-JP" altLang="en-US" sz="2000"/>
              <a:t>クリプトサイトではない凹みと予測</a:t>
            </a:r>
            <a:r>
              <a:rPr lang="en-US" altLang="ja-JP" sz="2000" dirty="0"/>
              <a:t>)</a:t>
            </a:r>
            <a:r>
              <a:rPr lang="ja-JP" altLang="en-US" sz="2000"/>
              <a:t>したタンパク質のポケットの例（アポ構造</a:t>
            </a:r>
            <a:r>
              <a:rPr lang="en-US" altLang="ja-JP" sz="2000" dirty="0"/>
              <a:t>: 1Z92A</a:t>
            </a:r>
            <a:r>
              <a:rPr lang="ja-JP" altLang="en-US" sz="2000"/>
              <a:t>、ホロ構造</a:t>
            </a:r>
            <a:r>
              <a:rPr lang="en" altLang="ja-JP" sz="2000" dirty="0"/>
              <a:t> </a:t>
            </a:r>
            <a:r>
              <a:rPr lang="en-US" altLang="ja-JP" sz="2000" dirty="0"/>
              <a:t>:</a:t>
            </a:r>
            <a:r>
              <a:rPr lang="en" altLang="ja-JP" sz="2000" dirty="0"/>
              <a:t> 1PY2A</a:t>
            </a:r>
            <a:r>
              <a:rPr lang="ja-JP" altLang="en-US" sz="2000"/>
              <a:t>、リガンド</a:t>
            </a:r>
            <a:r>
              <a:rPr lang="en-US" altLang="ja-JP" sz="2000" dirty="0"/>
              <a:t>: FRH</a:t>
            </a:r>
            <a:r>
              <a:rPr lang="ja-JP" altLang="en-US" sz="2000"/>
              <a:t>）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5D76515-7B15-5048-B582-C9A97101E6D2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9C08A49-4715-3041-802C-E86BE2A51EB7}"/>
              </a:ext>
            </a:extLst>
          </p:cNvPr>
          <p:cNvGrpSpPr/>
          <p:nvPr/>
        </p:nvGrpSpPr>
        <p:grpSpPr>
          <a:xfrm>
            <a:off x="833379" y="1690688"/>
            <a:ext cx="6875358" cy="3949014"/>
            <a:chOff x="775504" y="1691929"/>
            <a:chExt cx="6875358" cy="3949014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0FD18ECC-AFEB-4F4F-8565-310EB4B4D532}"/>
                </a:ext>
              </a:extLst>
            </p:cNvPr>
            <p:cNvGrpSpPr/>
            <p:nvPr/>
          </p:nvGrpSpPr>
          <p:grpSpPr>
            <a:xfrm>
              <a:off x="775504" y="1691929"/>
              <a:ext cx="6875358" cy="3949014"/>
              <a:chOff x="810229" y="1691929"/>
              <a:chExt cx="6875358" cy="3949014"/>
            </a:xfrm>
          </p:grpSpPr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45D70DB7-1494-3540-A622-F8C1F218072B}"/>
                  </a:ext>
                </a:extLst>
              </p:cNvPr>
              <p:cNvGrpSpPr/>
              <p:nvPr/>
            </p:nvGrpSpPr>
            <p:grpSpPr>
              <a:xfrm>
                <a:off x="810229" y="1691929"/>
                <a:ext cx="6875358" cy="3859697"/>
                <a:chOff x="810229" y="1691929"/>
                <a:chExt cx="6875358" cy="3859697"/>
              </a:xfrm>
            </p:grpSpPr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16EDC749-69AA-4046-B0A1-ABA0B11CEEA8}"/>
                    </a:ext>
                  </a:extLst>
                </p:cNvPr>
                <p:cNvSpPr txBox="1"/>
                <p:nvPr/>
              </p:nvSpPr>
              <p:spPr>
                <a:xfrm>
                  <a:off x="810229" y="1693169"/>
                  <a:ext cx="13542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2000"/>
                    <a:t>アポ構造</a:t>
                  </a:r>
                </a:p>
              </p:txBody>
            </p:sp>
            <p:pic>
              <p:nvPicPr>
                <p:cNvPr id="6" name="図 5" descr="ケーキ, 誕生日, テーブル, 食品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CC17CF8C-15DB-5A46-9C9B-6E2A885A8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47908" y="2113947"/>
                  <a:ext cx="3437679" cy="3437679"/>
                </a:xfrm>
                <a:prstGeom prst="rect">
                  <a:avLst/>
                </a:prstGeom>
              </p:spPr>
            </p:pic>
            <p:pic>
              <p:nvPicPr>
                <p:cNvPr id="7" name="図 6" descr="食品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C78A500-AB07-4942-917F-1C4C65C46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0229" y="2113948"/>
                  <a:ext cx="3437680" cy="3429704"/>
                </a:xfrm>
                <a:prstGeom prst="rect">
                  <a:avLst/>
                </a:prstGeom>
              </p:spPr>
            </p:pic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6417053A-67ED-A947-B9AC-D1F4C324DC8B}"/>
                    </a:ext>
                  </a:extLst>
                </p:cNvPr>
                <p:cNvSpPr txBox="1"/>
                <p:nvPr/>
              </p:nvSpPr>
              <p:spPr>
                <a:xfrm>
                  <a:off x="4150866" y="1691929"/>
                  <a:ext cx="12105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ja-JP" altLang="en-US" sz="2000"/>
                    <a:t>ホロ構造</a:t>
                  </a:r>
                  <a:endParaRPr kumimoji="1" lang="ja-JP" altLang="en-US" sz="2000"/>
                </a:p>
              </p:txBody>
            </p:sp>
          </p:grpSp>
          <p:sp>
            <p:nvSpPr>
              <p:cNvPr id="11" name="ドーナツ 10">
                <a:extLst>
                  <a:ext uri="{FF2B5EF4-FFF2-40B4-BE49-F238E27FC236}">
                    <a16:creationId xmlns:a16="http://schemas.microsoft.com/office/drawing/2014/main" id="{5A2FE089-8746-FE48-A190-C47ACDD055FA}"/>
                  </a:ext>
                </a:extLst>
              </p:cNvPr>
              <p:cNvSpPr/>
              <p:nvPr/>
            </p:nvSpPr>
            <p:spPr>
              <a:xfrm rot="1214002">
                <a:off x="1529916" y="3136469"/>
                <a:ext cx="1366370" cy="2504474"/>
              </a:xfrm>
              <a:prstGeom prst="donut">
                <a:avLst>
                  <a:gd name="adj" fmla="val 6561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ドーナツ 11">
              <a:extLst>
                <a:ext uri="{FF2B5EF4-FFF2-40B4-BE49-F238E27FC236}">
                  <a16:creationId xmlns:a16="http://schemas.microsoft.com/office/drawing/2014/main" id="{18133ED2-0E23-CC4D-B66E-FC3C258BDC52}"/>
                </a:ext>
              </a:extLst>
            </p:cNvPr>
            <p:cNvSpPr/>
            <p:nvPr/>
          </p:nvSpPr>
          <p:spPr>
            <a:xfrm rot="1214002">
              <a:off x="4967595" y="3136469"/>
              <a:ext cx="1366370" cy="2504474"/>
            </a:xfrm>
            <a:prstGeom prst="donut">
              <a:avLst>
                <a:gd name="adj" fmla="val 631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58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537</Words>
  <Application>Microsoft Macintosh PowerPoint</Application>
  <PresentationFormat>ワイド画面</PresentationFormat>
  <Paragraphs>57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修論図</vt:lpstr>
      <vt:lpstr>正答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誤答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アポ、ホロ　重合せ</vt:lpstr>
      <vt:lpstr>Apo: 1JBUH, Holo: 1WUNH, Ligand: P5B</vt:lpstr>
      <vt:lpstr>Apo: 3FDLA, Holo: 2YXJA, Ligand: N3C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修論図</dc:title>
  <dc:creator>熊田　匡仁</dc:creator>
  <cp:lastModifiedBy>熊田　匡仁</cp:lastModifiedBy>
  <cp:revision>18</cp:revision>
  <dcterms:created xsi:type="dcterms:W3CDTF">2021-07-08T00:34:46Z</dcterms:created>
  <dcterms:modified xsi:type="dcterms:W3CDTF">2021-07-12T04:15:13Z</dcterms:modified>
</cp:coreProperties>
</file>